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85b65a6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85b65a6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bef08769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bef08769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3bef0876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3bef0876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bef08769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3bef08769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ca66c43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ca66c43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82f1c73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82f1c73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ca66c43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ca66c43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3bef08769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3bef08769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3bef08769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3bef0876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3bef08769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3bef08769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8343007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8343007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3bef08769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3bef08769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3bef08769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3bef08769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40f476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40f476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85b65a6d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85b65a6d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5b65a6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5b65a6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8343007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8343007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bef08769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bef08769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83430079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83430079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3bef0876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3bef0876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3bef08769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3bef0876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3bef08769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3bef08769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ca66c43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ca66c43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4659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37574" y="4029912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12238" y="1268928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831952"/>
            <a:ext cx="78867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506627" y="308918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8649" y="1276560"/>
            <a:ext cx="7886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8650" y="1831952"/>
            <a:ext cx="7886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8B2D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EB8B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8649" y="1271605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8650" y="1831952"/>
            <a:ext cx="38862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29150" y="1831952"/>
            <a:ext cx="3886200" cy="252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d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Mastertitelformat bearbeiten</a:t>
            </a:r>
            <a:endParaRPr sz="1100"/>
          </a:p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enutzerdefiniertes Layout">
  <p:cSld name="1_Benutzerdefinierte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r">
  <p:cSld name="1_Le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1" y="3052"/>
            <a:ext cx="9157088" cy="515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705" y="0"/>
            <a:ext cx="9138589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Versuch 7 - Torsionspendel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von Robin Hoffmann und Arik Bürkle</a:t>
            </a:r>
            <a:endParaRPr/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[0,0,0,&quot;https://www.codecogs.com/eqnedit.php?latex=%5Cbeta%20_1%3D%200%2C168(1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8500"/>
            <a:ext cx="1409325" cy="21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[0,0,0,&quot;https://www.codecogs.com/eqnedit.php?latex=%5Comega_1%20%3D5%2C3509(3)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90925"/>
            <a:ext cx="1520490" cy="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4" name="Google Shape;144;p22" title="[0,0,0,&quot;https://www.codecogs.com/eqnedit.php?latex=%5CRightarrow%20%5Comega_%7B%5Cbeta1%7D%20%3D%205%2C383(3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850" y="708499"/>
            <a:ext cx="1718809" cy="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[0,0,0,&quot;https://www.codecogs.com/eqnedit.php?latex=%5Cbeta_2%20%3D%200%2C86351(3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00" y="787275"/>
            <a:ext cx="1967501" cy="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 title="[0,0,0,&quot;https://www.codecogs.com/eqnedit.php?latex=%5Comega_2%20%3D5%2C2862(3)%20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600" y="2870600"/>
            <a:ext cx="1868798" cy="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1" name="Google Shape;161;p24" title="[0,0,0,&quot;https://www.codecogs.com/eqnedit.php?latex=%5CRightarrow%20%5Comega_%7B%5Cbeta2%7D%20%3D%205%2C3163(2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875" y="787269"/>
            <a:ext cx="2228090" cy="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Erzwungene</a:t>
            </a:r>
            <a:r>
              <a:rPr b="1" lang="de" sz="2000">
                <a:solidFill>
                  <a:schemeClr val="dk1"/>
                </a:solidFill>
              </a:rPr>
              <a:t> Schwingung </a:t>
            </a:r>
            <a:endParaRPr b="1" sz="2000"/>
          </a:p>
        </p:txBody>
      </p:sp>
      <p:sp>
        <p:nvSpPr>
          <p:cNvPr id="167" name="Google Shape;167;p25"/>
          <p:cNvSpPr txBox="1"/>
          <p:nvPr/>
        </p:nvSpPr>
        <p:spPr>
          <a:xfrm>
            <a:off x="311700" y="1073475"/>
            <a:ext cx="82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Das Pendel wird angeregt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Dadurch entstehende </a:t>
            </a:r>
            <a:r>
              <a:rPr lang="de" sz="1800">
                <a:solidFill>
                  <a:schemeClr val="dk1"/>
                </a:solidFill>
              </a:rPr>
              <a:t>Partikuläre</a:t>
            </a:r>
            <a:r>
              <a:rPr lang="de" sz="1800">
                <a:solidFill>
                  <a:schemeClr val="dk1"/>
                </a:solidFill>
              </a:rPr>
              <a:t> Lösung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dem  Dämpfungsmaß 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und 	dem </a:t>
            </a:r>
            <a:r>
              <a:rPr lang="de" sz="1800">
                <a:solidFill>
                  <a:schemeClr val="dk1"/>
                </a:solidFill>
              </a:rPr>
              <a:t>Frequenzverhältnis</a:t>
            </a:r>
            <a:r>
              <a:rPr lang="de" sz="1800">
                <a:solidFill>
                  <a:schemeClr val="dk1"/>
                </a:solidFill>
              </a:rPr>
              <a:t>  			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8" name="Google Shape;168;p25" title="[0,0,0,&quot;https://www.codecogs.com/eqnedit.php?latex=%20%5CPhi_s%20%3D%20A%20cos%20(%5COmega%20t%20%2B%5Calpha%2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75" y="1742329"/>
            <a:ext cx="1762275" cy="2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 title="[0,0,0,&quot;https://www.codecogs.com/eqnedit.php?latex=%20%5Calpha%20%3Darctan%20%5C(%5Cfrac%20%7B2d%5Ceta%20%7D%7B1-%5Ceta%20%5E2%7D%5C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550" y="2159675"/>
            <a:ext cx="20801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 title="[0,0,0,&quot;https://www.codecogs.com/eqnedit.php?latex=%20d%20%3D%20%5Cfrac%20%7B%5Cbeta%20%7D%7B%5Comega_0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150" y="2943825"/>
            <a:ext cx="7464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 title="[0,0,0,&quot;https://www.codecogs.com/eqnedit.php?latex=%20%5Ceta%20%3D%20%5Cfrac%20%7B%5COmega%7D%7B%7B%5Comega_0%20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150" y="3517913"/>
            <a:ext cx="746400" cy="57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[0,0,0,&quot;https://www.codecogs.com/eqnedit.php?latex=%20A%20~%5Cpropto%20V%3D%20%20%5Cfrac%20%7B1%7D%7B%5Csqrt%20%7B(1-%5Ceta%5E2)%5E2%2B4%20d%5E2%20%5Ceta%5E2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1600" y="2132413"/>
            <a:ext cx="299094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 title="[0,0,0,&quot;https://www.codecogs.com/eqnedit.php?latex=%5Cddot%7B%5CPhi%7D%2B2%5Cbeta%5Cdot%7B%5CPhi%7D%2B%5Comega_0%20%5CPhi%3D%20D_0%20cos%20(%5COmega%20t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050" y="1152727"/>
            <a:ext cx="2304958" cy="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13" y="38750"/>
            <a:ext cx="7260177" cy="43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50" y="58125"/>
            <a:ext cx="7079148" cy="43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88" y="58125"/>
            <a:ext cx="7088625" cy="43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 title="[0,0,0,&quot;https://www.codecogs.com/eqnedit.php?latex=d_%7B1fit%7D%20%3D0%2C0314(6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25" y="573332"/>
            <a:ext cx="1619826" cy="2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title="[0,0,0,&quot;https://www.codecogs.com/eqnedit.php?latex=d_1%20%3D%200%2C03131(5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625" y="1152475"/>
            <a:ext cx="1564639" cy="2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12" y="48425"/>
            <a:ext cx="7146974" cy="4328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13" y="38750"/>
            <a:ext cx="7203573" cy="43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 title="[0,0,0,&quot;https://www.codecogs.com/eqnedit.php?latex=%20d_2%20%3D%200%2C16033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50" y="525183"/>
            <a:ext cx="1615175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 title="[0,0,0,&quot;https://www.codecogs.com/eqnedit.php?latex=d_%7B2fit%7D%3D0%2C154(2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038" y="1213675"/>
            <a:ext cx="1557397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Table of content</a:t>
            </a:r>
            <a:endParaRPr b="1" sz="2000"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Unsicherheiten</a:t>
            </a:r>
            <a:r>
              <a:rPr lang="de" sz="1800"/>
              <a:t>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Torsionspendel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Gedämpftes Pendel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Erzwungene Schwingung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75" y="0"/>
            <a:ext cx="7158252" cy="4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38" y="94250"/>
            <a:ext cx="6966724" cy="426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[0,0,0,&quot;https://www.codecogs.com/eqnedit.php?latex=d_%7B2fit%7D%3D%200%2C16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450" y="1950475"/>
            <a:ext cx="1336051" cy="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Fragen?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Sources</a:t>
            </a:r>
            <a:endParaRPr b="1" sz="2000"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https://www.wiredsense.com/tutorial/the-michelson-interferometer-a-laser-lab-alignment-guide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https://de.wikipedia.org/wiki/Optisches_Glas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Fehlerrechnung - Theorie der Unsicherheiten</a:t>
            </a:r>
            <a:endParaRPr b="1" sz="2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Jede Beobachtungsgröße hat einen entsprechenden Fehler. Diese Fehler pflanzen sich durch alle Berechnungen hindurch fort.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Für dieses Experiment werden die Fehler mit der Gauß-Error-Propagation über ein Python-Skript berechnet.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Anpassungsfunktionen haben ebenfalls einen entsprechenden Fehler, der damit zusammenhängt, wie gut der Graph die Datenpunkte beschreibt.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38" y="969913"/>
            <a:ext cx="641032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00438"/>
            <a:ext cx="32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Ungedämpfte Schwingung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6" name="Google Shape;86;p16" title="[0,0,0,&quot;https://www.codecogs.com/eqnedit.php?latex=%5Cddot%7B%5CPhi%7D%3D%20-%5Comega%20%5E2%20%5CPhi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50" y="1520775"/>
            <a:ext cx="91656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[0,0,0,&quot;https://www.codecogs.com/eqnedit.php?latex=%5Comega%5E2%20%3D%20%5Cfrac%7BD%5E*%7D%7BJ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1972875"/>
            <a:ext cx="721300" cy="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[0,0,0,&quot;https://www.codecogs.com/eqnedit.php?latex=%20%5CRightarrow%20%5CPhi%20(t)%20%3D%20Acos(%5Comega%20t)%2B%20B%20sin(%5Comega%20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3554875"/>
            <a:ext cx="3447926" cy="2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625" y="136200"/>
            <a:ext cx="3168899" cy="42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title="[0,0,0,&quot;https://www.codecogs.com/eqnedit.php?latex=%20%5Comega_0%20%3D%205%2C3860(2)s%5E%7B-1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4500" y="4618975"/>
            <a:ext cx="1917851" cy="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title="[0,0,0,&quot;https://www.codecogs.com/eqnedit.php?latex=%20T_0%3D%201%2C6658(4)s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3385" y="4618984"/>
            <a:ext cx="1862482" cy="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26" y="38750"/>
            <a:ext cx="7295552" cy="43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Gedämpfte Schwingung </a:t>
            </a:r>
            <a:endParaRPr b="1" sz="2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11700" y="1073475"/>
            <a:ext cx="835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Die Dämpfung ist abhängig von der Rotations</a:t>
            </a:r>
            <a:r>
              <a:rPr lang="de" sz="1800">
                <a:solidFill>
                  <a:schemeClr val="dk1"/>
                </a:solidFill>
              </a:rPr>
              <a:t>geschwindigkeit: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Schwingfall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aperiodischer Grenzfall: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Kriechfall: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Lösung im Schwingfall: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3" name="Google Shape;123;p20" title="[0,0,0,&quot;https://www.codecogs.com/eqnedit.php?latex=%20%5Cbeta%5E2%20-%5Comega_0%20%5E2%20%3C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50" y="2018825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[0,0,0,&quot;https://www.codecogs.com/eqnedit.php?latex=%20%5Cbeta%5E2%20-%5Comega_0%20%5E2%20%3D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800" y="231360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[0,0,0,&quot;https://www.codecogs.com/eqnedit.php?latex=%20%5Cbeta%5E2%20-%5Comega_0%20%5E2%20%3E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800" y="257175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[0,0,0,&quot;https://www.codecogs.com/eqnedit.php?latex=%20%5CPhi%20(t)%20%3D%20e%5E%7B-%5Cbeta%20t%7D%20%5Ccdot%20%5BA%20cos%20(%5Comega%20t)%20%2BB%20sin%20(%5Comega%20t)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75" y="3147125"/>
            <a:ext cx="249098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title="[0,0,0,&quot;https://www.codecogs.com/eqnedit.php?latex=%5CRightarrow%20%5Comega%5E2%20%3D%20%5Comega_0%20%5E2%20-%20%5Cbeta%5E2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1500" y="1997649"/>
            <a:ext cx="11545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title="[0,0,0,&quot;https://www.codecogs.com/eqnedit.php?latex=%20%5Cddot%7B%5CPhi%7D%20%2B2%5Cbeta%20%5Cdot%7B%5CPhi%7D%20%2B%20%5Comega_0%5E2%20%5CPhi%20%3D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25" y="1574925"/>
            <a:ext cx="135615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